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10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DB282-E5D4-FAC9-4314-26920D8C4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B467BE-0938-12CE-73E3-72B0F6BA3C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296FF-1E76-1419-E69D-F1784F8DD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7DD35-FC25-4166-8CD9-B944A5DFCD2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B5C92-6E92-3F56-479F-C9ADDF8C2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F8DFD-B6CF-75FE-927B-1D331EBB1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A0C-9DE2-40DC-A85B-51C8FB66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6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38623-0032-3413-4673-131D22130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D9480C-B3F6-2E3D-E505-E9CFD6FDC4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0F9A4-5C04-CCF0-F33D-1C156598E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7DD35-FC25-4166-8CD9-B944A5DFCD2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A0456-5CAE-F76B-BE39-A5E5FDB3E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280A3-A550-4C55-D707-CB4A04FAE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A0C-9DE2-40DC-A85B-51C8FB66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0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E3D5B3-A8F3-A2A8-505C-418220B0B7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0EBB64-A557-182E-3804-8F5425FC34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6BF70-63E0-5628-6D29-2C851750B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7DD35-FC25-4166-8CD9-B944A5DFCD2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B326-1DA2-28DC-2544-B529B3E89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7FD23-7281-C81D-43AD-02EF48E09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A0C-9DE2-40DC-A85B-51C8FB66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0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005B6-0CB0-ECC3-956B-6B90309A2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12702-ED85-3BF6-BEA2-989834916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520C3-2340-9264-8A7B-53D77E55F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7DD35-FC25-4166-8CD9-B944A5DFCD2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5C207-D978-3EAA-9E8F-5BF4ED98D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0DE58-AB96-D28F-93F0-A24F2EA24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A0C-9DE2-40DC-A85B-51C8FB66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6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6F44-8ADE-80AF-7CB4-5D533D4A4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A0D50-1DCC-2E13-22E4-7960A42FA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76A7E-BCF4-FE18-F88E-CADBC8254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7DD35-FC25-4166-8CD9-B944A5DFCD2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56BFE-C487-CCC8-2BC4-23AB3CEB7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DD02F-081E-699A-AE0A-5E53F559B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A0C-9DE2-40DC-A85B-51C8FB66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3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8D020-2F4A-17A6-B5F0-84A99E823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3AF16-E90F-7C07-4C42-C56832D52B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F3A2EA-BDA4-28A9-B5B4-D12247069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3000DD-FEE6-EA94-1F47-8ED3EAC2B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7DD35-FC25-4166-8CD9-B944A5DFCD2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0B138B-702C-88CD-4D07-EDB5A52AF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03880E-70D9-6EB7-4636-20562C89B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A0C-9DE2-40DC-A85B-51C8FB66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3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925F9-4E3F-4C77-8518-44376C898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4727A-D463-2695-5F32-2D593BC21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ED2B7-66C4-7E26-3750-52C8D404D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A589B1-7315-F737-8106-64FCA68244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DAA262-ED4C-5324-0D6D-EB32965EDB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E2505E-D7E3-C14F-F1EE-8CF9536A4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7DD35-FC25-4166-8CD9-B944A5DFCD2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CC5544-3A3E-E6FB-1A39-D90ECF39D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4490F9-1AAF-F851-0D89-6EA115FF4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A0C-9DE2-40DC-A85B-51C8FB66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5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6CC71-1259-88E0-3361-2815D7853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7BF402-13F4-AD7A-43BD-28155039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7DD35-FC25-4166-8CD9-B944A5DFCD2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3B78D3-30C6-4031-8DAA-E69BFD8E3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ED238C-DA2F-3FD7-84DA-427EF13D0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A0C-9DE2-40DC-A85B-51C8FB66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27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D912F7-A5D1-A95C-66E3-673EDE1D3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7DD35-FC25-4166-8CD9-B944A5DFCD2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DAF719-5EEC-FB5F-5F3E-12E499079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F7054-E05E-63E8-CE04-7441CEB93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A0C-9DE2-40DC-A85B-51C8FB66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5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D4A4F-74F3-A6FA-5753-9A3F7D5B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C3FA3-FCED-C06B-B1A0-4F4496336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FB6FB0-71BF-7A6D-6B17-FD86D33C9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76A66E-8EF2-63A4-391B-D87BCE9B4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7DD35-FC25-4166-8CD9-B944A5DFCD2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39620-6B77-FDB2-E741-D47A2D7AF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4127E3-BEAE-6E0A-6296-D8DA78FD0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A0C-9DE2-40DC-A85B-51C8FB66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34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5011B-860C-54B8-126B-4D5477BBF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790478-9F05-0F73-B5A0-4F6ACE7454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C04F6-D341-F64B-4E97-71B0B0F82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3710A-7791-DFAD-CA4F-ED0EC5A40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7DD35-FC25-4166-8CD9-B944A5DFCD2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5951A2-81B3-A0B0-5790-AB4D7D2FC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67369-A568-CEB8-F4F6-F28E5F35B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8A0C-9DE2-40DC-A85B-51C8FB66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05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17552B-4182-4B5D-51C9-B3041C03A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63CD7-2F5B-2683-428A-44A71E9EA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0276E-6F06-A940-3047-BB4DE1A094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7DD35-FC25-4166-8CD9-B944A5DFCD2D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F38FC-86AE-4857-9A12-DF0FE01E0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5527E-01DD-2BF8-09A1-56AC66F7E7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B8A0C-9DE2-40DC-A85B-51C8FB66F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DD47B897-E9DE-9D2B-7D7D-358883659A8C}"/>
              </a:ext>
            </a:extLst>
          </p:cNvPr>
          <p:cNvSpPr txBox="1"/>
          <p:nvPr/>
        </p:nvSpPr>
        <p:spPr>
          <a:xfrm>
            <a:off x="1302782" y="2574162"/>
            <a:ext cx="2363470" cy="24032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SzPct val="88888"/>
              <a:buFont typeface="Wingdings"/>
              <a:buChar char=""/>
              <a:tabLst>
                <a:tab pos="287020" algn="l"/>
              </a:tabLst>
            </a:pPr>
            <a:r>
              <a:rPr sz="1800" spc="-5" dirty="0">
                <a:latin typeface="Carlito"/>
                <a:cs typeface="Carlito"/>
              </a:rPr>
              <a:t>Title</a:t>
            </a:r>
            <a:endParaRPr lang="en-US" sz="1800" spc="-5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  <a:buSzPct val="88888"/>
              <a:tabLst>
                <a:tab pos="287020" algn="l"/>
              </a:tabLst>
            </a:pPr>
            <a:endParaRPr sz="2750" dirty="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buSzPct val="88888"/>
              <a:buFont typeface="Wingdings"/>
              <a:buChar char=""/>
              <a:tabLst>
                <a:tab pos="287020" algn="l"/>
              </a:tabLst>
            </a:pPr>
            <a:r>
              <a:rPr sz="1800" spc="-10" dirty="0">
                <a:latin typeface="Carlito"/>
                <a:cs typeface="Carlito"/>
              </a:rPr>
              <a:t>Authors</a:t>
            </a:r>
            <a:endParaRPr sz="1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buFont typeface="Wingdings"/>
              <a:buChar char=""/>
            </a:pPr>
            <a:endParaRPr sz="2750" dirty="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buSzPct val="88888"/>
              <a:buFont typeface="Wingdings"/>
              <a:buChar char=""/>
              <a:tabLst>
                <a:tab pos="287020" algn="l"/>
              </a:tabLst>
            </a:pPr>
            <a:r>
              <a:rPr sz="1800" spc="-10" dirty="0">
                <a:latin typeface="Carlito"/>
                <a:cs typeface="Carlito"/>
              </a:rPr>
              <a:t>Affiliations</a:t>
            </a:r>
            <a:endParaRPr sz="1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"/>
            </a:pPr>
            <a:endParaRPr sz="2750" dirty="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buSzPct val="88888"/>
              <a:buFont typeface="Wingdings"/>
              <a:buChar char=""/>
              <a:tabLst>
                <a:tab pos="287020" algn="l"/>
              </a:tabLst>
            </a:pPr>
            <a:r>
              <a:rPr sz="1800" spc="-10" dirty="0">
                <a:latin typeface="Carlito"/>
                <a:cs typeface="Carlito"/>
              </a:rPr>
              <a:t>Contacts </a:t>
            </a:r>
            <a:r>
              <a:rPr lang="en-US" sz="1800" spc="-40" dirty="0">
                <a:latin typeface="Carlito"/>
                <a:cs typeface="Carlito"/>
              </a:rPr>
              <a:t>(</a:t>
            </a:r>
            <a:r>
              <a:rPr sz="1800" i="1" spc="-85" dirty="0">
                <a:latin typeface="Trebuchet MS"/>
                <a:cs typeface="Trebuchet MS"/>
              </a:rPr>
              <a:t>email</a:t>
            </a:r>
            <a:r>
              <a:rPr sz="1800" spc="-85" dirty="0">
                <a:latin typeface="Carlito"/>
                <a:cs typeface="Carlito"/>
              </a:rPr>
              <a:t>)</a:t>
            </a:r>
            <a:endParaRPr sz="18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616084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5784" y="1557020"/>
            <a:ext cx="66128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SzPct val="88888"/>
              <a:buFont typeface="Wingdings"/>
              <a:buChar char=""/>
              <a:tabLst>
                <a:tab pos="287020" algn="l"/>
              </a:tabLst>
            </a:pPr>
            <a:r>
              <a:rPr sz="1800" spc="-5" dirty="0">
                <a:latin typeface="Carlito"/>
                <a:cs typeface="Carlito"/>
              </a:rPr>
              <a:t>Highlights </a:t>
            </a:r>
            <a:r>
              <a:rPr sz="1800" spc="-65" dirty="0">
                <a:latin typeface="Carlito"/>
                <a:cs typeface="Carlito"/>
              </a:rPr>
              <a:t>(</a:t>
            </a:r>
            <a:r>
              <a:rPr sz="1800" i="1" spc="-65" dirty="0">
                <a:latin typeface="Trebuchet MS"/>
                <a:cs typeface="Trebuchet MS"/>
              </a:rPr>
              <a:t>what </a:t>
            </a:r>
            <a:r>
              <a:rPr sz="1800" i="1" spc="-35" dirty="0">
                <a:latin typeface="Trebuchet MS"/>
                <a:cs typeface="Trebuchet MS"/>
              </a:rPr>
              <a:t>was </a:t>
            </a:r>
            <a:r>
              <a:rPr sz="1800" i="1" spc="-135" dirty="0">
                <a:latin typeface="Trebuchet MS"/>
                <a:cs typeface="Trebuchet MS"/>
              </a:rPr>
              <a:t>firstly </a:t>
            </a:r>
            <a:r>
              <a:rPr sz="1800" i="1" spc="-95" dirty="0">
                <a:latin typeface="Trebuchet MS"/>
                <a:cs typeface="Trebuchet MS"/>
              </a:rPr>
              <a:t>discovered </a:t>
            </a:r>
            <a:r>
              <a:rPr sz="1800" i="1" spc="-60" dirty="0">
                <a:latin typeface="Trebuchet MS"/>
                <a:cs typeface="Trebuchet MS"/>
              </a:rPr>
              <a:t>and </a:t>
            </a:r>
            <a:r>
              <a:rPr sz="1800" i="1" spc="-85" dirty="0">
                <a:latin typeface="Trebuchet MS"/>
                <a:cs typeface="Trebuchet MS"/>
              </a:rPr>
              <a:t>why </a:t>
            </a:r>
            <a:r>
              <a:rPr sz="1800" i="1" spc="-90" dirty="0">
                <a:latin typeface="Trebuchet MS"/>
                <a:cs typeface="Trebuchet MS"/>
              </a:rPr>
              <a:t>is </a:t>
            </a:r>
            <a:r>
              <a:rPr sz="1800" i="1" spc="-155" dirty="0">
                <a:latin typeface="Trebuchet MS"/>
                <a:cs typeface="Trebuchet MS"/>
              </a:rPr>
              <a:t>it </a:t>
            </a:r>
            <a:r>
              <a:rPr sz="1800" i="1" spc="-25" dirty="0">
                <a:latin typeface="Trebuchet MS"/>
                <a:cs typeface="Trebuchet MS"/>
              </a:rPr>
              <a:t>a</a:t>
            </a:r>
            <a:r>
              <a:rPr sz="1800" i="1" spc="-395" dirty="0">
                <a:latin typeface="Trebuchet MS"/>
                <a:cs typeface="Trebuchet MS"/>
              </a:rPr>
              <a:t> </a:t>
            </a:r>
            <a:r>
              <a:rPr sz="1800" i="1" spc="-80" dirty="0">
                <a:latin typeface="Trebuchet MS"/>
                <a:cs typeface="Trebuchet MS"/>
              </a:rPr>
              <a:t>breakthrough</a:t>
            </a:r>
            <a:r>
              <a:rPr sz="1800" spc="-80" dirty="0">
                <a:latin typeface="Carlito"/>
                <a:cs typeface="Carlito"/>
              </a:rPr>
              <a:t>)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5784" y="2959353"/>
            <a:ext cx="68897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SzPct val="88888"/>
              <a:buFont typeface="Wingdings"/>
              <a:buChar char=""/>
              <a:tabLst>
                <a:tab pos="287020" algn="l"/>
              </a:tabLst>
            </a:pPr>
            <a:r>
              <a:rPr sz="1800" spc="-10" dirty="0">
                <a:latin typeface="Carlito"/>
                <a:cs typeface="Carlito"/>
              </a:rPr>
              <a:t>Graphical abstract </a:t>
            </a:r>
            <a:r>
              <a:rPr sz="1800" spc="-100" dirty="0">
                <a:latin typeface="Carlito"/>
                <a:cs typeface="Carlito"/>
              </a:rPr>
              <a:t>(</a:t>
            </a:r>
            <a:r>
              <a:rPr sz="1800" i="1" spc="-100" dirty="0">
                <a:latin typeface="Trebuchet MS"/>
                <a:cs typeface="Trebuchet MS"/>
              </a:rPr>
              <a:t>self-explanatory </a:t>
            </a:r>
            <a:r>
              <a:rPr sz="1800" i="1" spc="-114" dirty="0">
                <a:latin typeface="Trebuchet MS"/>
                <a:cs typeface="Trebuchet MS"/>
              </a:rPr>
              <a:t>vizualization </a:t>
            </a:r>
            <a:r>
              <a:rPr sz="1800" i="1" spc="-110" dirty="0">
                <a:latin typeface="Trebuchet MS"/>
                <a:cs typeface="Trebuchet MS"/>
              </a:rPr>
              <a:t>of </a:t>
            </a:r>
            <a:r>
              <a:rPr sz="1800" i="1" spc="-114" dirty="0">
                <a:latin typeface="Trebuchet MS"/>
                <a:cs typeface="Trebuchet MS"/>
              </a:rPr>
              <a:t>the </a:t>
            </a:r>
            <a:r>
              <a:rPr sz="1800" i="1" spc="-75" dirty="0">
                <a:latin typeface="Trebuchet MS"/>
                <a:cs typeface="Trebuchet MS"/>
              </a:rPr>
              <a:t>main</a:t>
            </a:r>
            <a:r>
              <a:rPr sz="1800" i="1" spc="-85" dirty="0">
                <a:latin typeface="Trebuchet MS"/>
                <a:cs typeface="Trebuchet MS"/>
              </a:rPr>
              <a:t> discovery</a:t>
            </a:r>
            <a:r>
              <a:rPr sz="1800" spc="-85" dirty="0">
                <a:latin typeface="Carlito"/>
                <a:cs typeface="Carlito"/>
              </a:rPr>
              <a:t>)</a:t>
            </a:r>
            <a:endParaRPr sz="1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5784" y="1557020"/>
            <a:ext cx="84912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SzPct val="88888"/>
              <a:buFont typeface="Wingdings"/>
              <a:buChar char=""/>
              <a:tabLst>
                <a:tab pos="287020" algn="l"/>
              </a:tabLst>
            </a:pPr>
            <a:r>
              <a:rPr sz="1800" spc="-10" dirty="0">
                <a:latin typeface="Carlito"/>
                <a:cs typeface="Carlito"/>
              </a:rPr>
              <a:t>Introduction </a:t>
            </a:r>
            <a:r>
              <a:rPr sz="1800" spc="-100" dirty="0">
                <a:latin typeface="Carlito"/>
                <a:cs typeface="Carlito"/>
              </a:rPr>
              <a:t>(</a:t>
            </a:r>
            <a:r>
              <a:rPr sz="1800" i="1" spc="-100" dirty="0">
                <a:latin typeface="Trebuchet MS"/>
                <a:cs typeface="Trebuchet MS"/>
              </a:rPr>
              <a:t>clarify </a:t>
            </a:r>
            <a:r>
              <a:rPr sz="1800" i="1" spc="-114" dirty="0">
                <a:latin typeface="Trebuchet MS"/>
                <a:cs typeface="Trebuchet MS"/>
              </a:rPr>
              <a:t>the complexity </a:t>
            </a:r>
            <a:r>
              <a:rPr sz="1800" i="1" spc="-110" dirty="0">
                <a:latin typeface="Trebuchet MS"/>
                <a:cs typeface="Trebuchet MS"/>
              </a:rPr>
              <a:t>of </a:t>
            </a:r>
            <a:r>
              <a:rPr sz="1800" i="1" spc="-114" dirty="0">
                <a:latin typeface="Trebuchet MS"/>
                <a:cs typeface="Trebuchet MS"/>
              </a:rPr>
              <a:t>the </a:t>
            </a:r>
            <a:r>
              <a:rPr sz="1800" i="1" spc="-110" dirty="0">
                <a:latin typeface="Trebuchet MS"/>
                <a:cs typeface="Trebuchet MS"/>
              </a:rPr>
              <a:t>topic </a:t>
            </a:r>
            <a:r>
              <a:rPr sz="1800" i="1" spc="-55" dirty="0">
                <a:latin typeface="Trebuchet MS"/>
                <a:cs typeface="Trebuchet MS"/>
              </a:rPr>
              <a:t>and </a:t>
            </a:r>
            <a:r>
              <a:rPr sz="1800" i="1" spc="-135" dirty="0">
                <a:latin typeface="Trebuchet MS"/>
                <a:cs typeface="Trebuchet MS"/>
              </a:rPr>
              <a:t>justify </a:t>
            </a:r>
            <a:r>
              <a:rPr sz="1800" i="1" spc="-114" dirty="0">
                <a:latin typeface="Trebuchet MS"/>
                <a:cs typeface="Trebuchet MS"/>
              </a:rPr>
              <a:t>the </a:t>
            </a:r>
            <a:r>
              <a:rPr sz="1800" i="1" spc="-80" dirty="0">
                <a:latin typeface="Trebuchet MS"/>
                <a:cs typeface="Trebuchet MS"/>
              </a:rPr>
              <a:t>urgency </a:t>
            </a:r>
            <a:r>
              <a:rPr sz="1800" i="1" spc="-114" dirty="0">
                <a:latin typeface="Trebuchet MS"/>
                <a:cs typeface="Trebuchet MS"/>
              </a:rPr>
              <a:t>to </a:t>
            </a:r>
            <a:r>
              <a:rPr sz="1800" i="1" spc="-100" dirty="0">
                <a:latin typeface="Trebuchet MS"/>
                <a:cs typeface="Trebuchet MS"/>
              </a:rPr>
              <a:t>investigate </a:t>
            </a:r>
            <a:r>
              <a:rPr sz="1800" i="1" spc="-114" dirty="0">
                <a:latin typeface="Trebuchet MS"/>
                <a:cs typeface="Trebuchet MS"/>
              </a:rPr>
              <a:t>the  </a:t>
            </a:r>
            <a:r>
              <a:rPr sz="1800" i="1" spc="-90" dirty="0">
                <a:latin typeface="Trebuchet MS"/>
                <a:cs typeface="Trebuchet MS"/>
              </a:rPr>
              <a:t>research</a:t>
            </a:r>
            <a:r>
              <a:rPr sz="1800" i="1" spc="-130" dirty="0">
                <a:latin typeface="Trebuchet MS"/>
                <a:cs typeface="Trebuchet MS"/>
              </a:rPr>
              <a:t> </a:t>
            </a:r>
            <a:r>
              <a:rPr sz="1800" i="1" spc="-85" dirty="0">
                <a:latin typeface="Trebuchet MS"/>
                <a:cs typeface="Trebuchet MS"/>
              </a:rPr>
              <a:t>hypothesis</a:t>
            </a:r>
            <a:r>
              <a:rPr sz="1800" spc="-85" dirty="0">
                <a:latin typeface="Carlito"/>
                <a:cs typeface="Carlito"/>
              </a:rPr>
              <a:t>)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5784" y="1557020"/>
            <a:ext cx="775398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SzPct val="88888"/>
              <a:buFont typeface="Wingdings"/>
              <a:buChar char=""/>
              <a:tabLst>
                <a:tab pos="287020" algn="l"/>
              </a:tabLst>
            </a:pPr>
            <a:r>
              <a:rPr sz="1800" spc="-5" dirty="0">
                <a:latin typeface="Carlito"/>
                <a:cs typeface="Carlito"/>
              </a:rPr>
              <a:t>Methods </a:t>
            </a:r>
            <a:r>
              <a:rPr sz="1800" spc="-100" dirty="0">
                <a:latin typeface="Carlito"/>
                <a:cs typeface="Carlito"/>
              </a:rPr>
              <a:t>(</a:t>
            </a:r>
            <a:r>
              <a:rPr sz="1800" i="1" spc="-100" dirty="0">
                <a:latin typeface="Trebuchet MS"/>
                <a:cs typeface="Trebuchet MS"/>
              </a:rPr>
              <a:t>reproducible instructions </a:t>
            </a:r>
            <a:r>
              <a:rPr sz="1800" i="1" spc="-114" dirty="0">
                <a:latin typeface="Trebuchet MS"/>
                <a:cs typeface="Trebuchet MS"/>
              </a:rPr>
              <a:t>to </a:t>
            </a:r>
            <a:r>
              <a:rPr sz="1800" i="1" spc="-110" dirty="0">
                <a:latin typeface="Trebuchet MS"/>
                <a:cs typeface="Trebuchet MS"/>
              </a:rPr>
              <a:t>confirm </a:t>
            </a:r>
            <a:r>
              <a:rPr sz="1800" i="1" spc="-90" dirty="0">
                <a:latin typeface="Trebuchet MS"/>
                <a:cs typeface="Trebuchet MS"/>
              </a:rPr>
              <a:t>or </a:t>
            </a:r>
            <a:r>
              <a:rPr sz="1800" i="1" spc="-95" dirty="0">
                <a:latin typeface="Trebuchet MS"/>
                <a:cs typeface="Trebuchet MS"/>
              </a:rPr>
              <a:t>disprove </a:t>
            </a:r>
            <a:r>
              <a:rPr sz="1800" i="1" spc="-25" dirty="0">
                <a:latin typeface="Trebuchet MS"/>
                <a:cs typeface="Trebuchet MS"/>
              </a:rPr>
              <a:t>a </a:t>
            </a:r>
            <a:r>
              <a:rPr sz="1800" i="1" spc="-90" dirty="0">
                <a:latin typeface="Trebuchet MS"/>
                <a:cs typeface="Trebuchet MS"/>
              </a:rPr>
              <a:t>research</a:t>
            </a:r>
            <a:r>
              <a:rPr sz="1800" i="1" spc="-225" dirty="0">
                <a:latin typeface="Trebuchet MS"/>
                <a:cs typeface="Trebuchet MS"/>
              </a:rPr>
              <a:t> </a:t>
            </a:r>
            <a:r>
              <a:rPr sz="1800" i="1" spc="-85" dirty="0">
                <a:latin typeface="Trebuchet MS"/>
                <a:cs typeface="Trebuchet MS"/>
              </a:rPr>
              <a:t>hypothesis</a:t>
            </a:r>
            <a:r>
              <a:rPr sz="1800" spc="-85" dirty="0">
                <a:latin typeface="Carlito"/>
                <a:cs typeface="Carlito"/>
              </a:rPr>
              <a:t>)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5784" y="1557020"/>
            <a:ext cx="84912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SzPct val="88888"/>
              <a:buFont typeface="Wingdings"/>
              <a:buChar char=""/>
              <a:tabLst>
                <a:tab pos="287020" algn="l"/>
              </a:tabLst>
            </a:pPr>
            <a:r>
              <a:rPr sz="1800" spc="-10" dirty="0">
                <a:latin typeface="Carlito"/>
                <a:cs typeface="Carlito"/>
              </a:rPr>
              <a:t>Results </a:t>
            </a:r>
            <a:r>
              <a:rPr sz="1800" spc="-90" dirty="0">
                <a:latin typeface="Carlito"/>
                <a:cs typeface="Carlito"/>
              </a:rPr>
              <a:t>(</a:t>
            </a:r>
            <a:r>
              <a:rPr sz="1800" i="1" spc="-90" dirty="0">
                <a:latin typeface="Trebuchet MS"/>
                <a:cs typeface="Trebuchet MS"/>
              </a:rPr>
              <a:t>present </a:t>
            </a:r>
            <a:r>
              <a:rPr sz="1800" i="1" spc="-95" dirty="0">
                <a:latin typeface="Trebuchet MS"/>
                <a:cs typeface="Trebuchet MS"/>
              </a:rPr>
              <a:t>only </a:t>
            </a:r>
            <a:r>
              <a:rPr sz="1800" i="1" spc="-114" dirty="0">
                <a:latin typeface="Trebuchet MS"/>
                <a:cs typeface="Trebuchet MS"/>
              </a:rPr>
              <a:t>the </a:t>
            </a:r>
            <a:r>
              <a:rPr sz="1800" i="1" spc="-80" dirty="0">
                <a:latin typeface="Trebuchet MS"/>
                <a:cs typeface="Trebuchet MS"/>
              </a:rPr>
              <a:t>most </a:t>
            </a:r>
            <a:r>
              <a:rPr sz="1800" i="1" spc="-105" dirty="0">
                <a:latin typeface="Trebuchet MS"/>
                <a:cs typeface="Trebuchet MS"/>
              </a:rPr>
              <a:t>environmentally </a:t>
            </a:r>
            <a:r>
              <a:rPr sz="1800" i="1" spc="-60" dirty="0">
                <a:latin typeface="Trebuchet MS"/>
                <a:cs typeface="Trebuchet MS"/>
              </a:rPr>
              <a:t>and </a:t>
            </a:r>
            <a:r>
              <a:rPr sz="1800" i="1" spc="-110" dirty="0">
                <a:latin typeface="Trebuchet MS"/>
                <a:cs typeface="Trebuchet MS"/>
              </a:rPr>
              <a:t>industrially </a:t>
            </a:r>
            <a:r>
              <a:rPr sz="1800" i="1" spc="-100" dirty="0">
                <a:latin typeface="Trebuchet MS"/>
                <a:cs typeface="Trebuchet MS"/>
              </a:rPr>
              <a:t>important </a:t>
            </a:r>
            <a:r>
              <a:rPr sz="1800" i="1" spc="-120" dirty="0">
                <a:latin typeface="Trebuchet MS"/>
                <a:cs typeface="Trebuchet MS"/>
              </a:rPr>
              <a:t>results, </a:t>
            </a:r>
            <a:r>
              <a:rPr sz="1800" i="1" spc="-90" dirty="0">
                <a:latin typeface="Trebuchet MS"/>
                <a:cs typeface="Trebuchet MS"/>
              </a:rPr>
              <a:t>make  sure </a:t>
            </a:r>
            <a:r>
              <a:rPr sz="1800" i="1" spc="-114" dirty="0">
                <a:latin typeface="Trebuchet MS"/>
                <a:cs typeface="Trebuchet MS"/>
              </a:rPr>
              <a:t>to </a:t>
            </a:r>
            <a:r>
              <a:rPr sz="1800" i="1" spc="-100" dirty="0">
                <a:latin typeface="Trebuchet MS"/>
                <a:cs typeface="Trebuchet MS"/>
              </a:rPr>
              <a:t>provide </a:t>
            </a:r>
            <a:r>
              <a:rPr sz="1800" i="1" spc="-80" dirty="0">
                <a:latin typeface="Trebuchet MS"/>
                <a:cs typeface="Trebuchet MS"/>
              </a:rPr>
              <a:t>corresponding</a:t>
            </a:r>
            <a:r>
              <a:rPr sz="1800" i="1" spc="-200" dirty="0">
                <a:latin typeface="Trebuchet MS"/>
                <a:cs typeface="Trebuchet MS"/>
              </a:rPr>
              <a:t> </a:t>
            </a:r>
            <a:r>
              <a:rPr sz="1800" i="1" spc="-80" dirty="0">
                <a:latin typeface="Trebuchet MS"/>
                <a:cs typeface="Trebuchet MS"/>
              </a:rPr>
              <a:t>units</a:t>
            </a:r>
            <a:r>
              <a:rPr sz="1800" spc="-80" dirty="0">
                <a:latin typeface="Carlito"/>
                <a:cs typeface="Carlito"/>
              </a:rPr>
              <a:t>)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5784" y="1557020"/>
            <a:ext cx="849058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100"/>
              </a:spcBef>
              <a:buSzPct val="88888"/>
              <a:buFont typeface="Wingdings"/>
              <a:buChar char=""/>
              <a:tabLst>
                <a:tab pos="287020" algn="l"/>
              </a:tabLst>
            </a:pPr>
            <a:r>
              <a:rPr sz="1800" spc="-5" dirty="0">
                <a:latin typeface="Carlito"/>
                <a:cs typeface="Carlito"/>
              </a:rPr>
              <a:t>Discussion (critically </a:t>
            </a:r>
            <a:r>
              <a:rPr sz="1800" i="1" spc="-85" dirty="0">
                <a:latin typeface="Trebuchet MS"/>
                <a:cs typeface="Trebuchet MS"/>
              </a:rPr>
              <a:t>compare </a:t>
            </a:r>
            <a:r>
              <a:rPr sz="1800" i="1" spc="-90" dirty="0">
                <a:latin typeface="Trebuchet MS"/>
                <a:cs typeface="Trebuchet MS"/>
              </a:rPr>
              <a:t>your </a:t>
            </a:r>
            <a:r>
              <a:rPr sz="1800" i="1" spc="-105" dirty="0">
                <a:latin typeface="Trebuchet MS"/>
                <a:cs typeface="Trebuchet MS"/>
              </a:rPr>
              <a:t>results </a:t>
            </a:r>
            <a:r>
              <a:rPr sz="1800" i="1" spc="-114" dirty="0">
                <a:latin typeface="Trebuchet MS"/>
                <a:cs typeface="Trebuchet MS"/>
              </a:rPr>
              <a:t>to </a:t>
            </a:r>
            <a:r>
              <a:rPr sz="1800" i="1" spc="-105" dirty="0">
                <a:latin typeface="Trebuchet MS"/>
                <a:cs typeface="Trebuchet MS"/>
              </a:rPr>
              <a:t>existing </a:t>
            </a:r>
            <a:r>
              <a:rPr sz="1800" i="1" spc="-125" dirty="0">
                <a:latin typeface="Trebuchet MS"/>
                <a:cs typeface="Trebuchet MS"/>
              </a:rPr>
              <a:t>literature </a:t>
            </a:r>
            <a:r>
              <a:rPr sz="1800" i="1" spc="-60" dirty="0">
                <a:latin typeface="Trebuchet MS"/>
                <a:cs typeface="Trebuchet MS"/>
              </a:rPr>
              <a:t>and </a:t>
            </a:r>
            <a:r>
              <a:rPr sz="1800" i="1" spc="-105" dirty="0">
                <a:latin typeface="Trebuchet MS"/>
                <a:cs typeface="Trebuchet MS"/>
              </a:rPr>
              <a:t>reveal </a:t>
            </a:r>
            <a:r>
              <a:rPr sz="1800" i="1" spc="-114" dirty="0">
                <a:latin typeface="Trebuchet MS"/>
                <a:cs typeface="Trebuchet MS"/>
              </a:rPr>
              <a:t>the  </a:t>
            </a:r>
            <a:r>
              <a:rPr sz="1800" i="1" spc="-80" dirty="0">
                <a:latin typeface="Trebuchet MS"/>
                <a:cs typeface="Trebuchet MS"/>
              </a:rPr>
              <a:t>mechanism </a:t>
            </a:r>
            <a:r>
              <a:rPr sz="1800" i="1" spc="-105" dirty="0">
                <a:latin typeface="Trebuchet MS"/>
                <a:cs typeface="Trebuchet MS"/>
              </a:rPr>
              <a:t>that </a:t>
            </a:r>
            <a:r>
              <a:rPr sz="1800" i="1" spc="-90" dirty="0">
                <a:latin typeface="Trebuchet MS"/>
                <a:cs typeface="Trebuchet MS"/>
              </a:rPr>
              <a:t>might </a:t>
            </a:r>
            <a:r>
              <a:rPr sz="1800" i="1" spc="-75" dirty="0">
                <a:latin typeface="Trebuchet MS"/>
                <a:cs typeface="Trebuchet MS"/>
              </a:rPr>
              <a:t>caused </a:t>
            </a:r>
            <a:r>
              <a:rPr sz="1800" i="1" spc="-114" dirty="0">
                <a:latin typeface="Trebuchet MS"/>
                <a:cs typeface="Trebuchet MS"/>
              </a:rPr>
              <a:t>the </a:t>
            </a:r>
            <a:r>
              <a:rPr sz="1800" i="1" spc="-125" dirty="0">
                <a:latin typeface="Trebuchet MS"/>
                <a:cs typeface="Trebuchet MS"/>
              </a:rPr>
              <a:t>differences, </a:t>
            </a:r>
            <a:r>
              <a:rPr sz="1800" i="1" spc="-120" dirty="0">
                <a:latin typeface="Trebuchet MS"/>
                <a:cs typeface="Trebuchet MS"/>
              </a:rPr>
              <a:t>identify </a:t>
            </a:r>
            <a:r>
              <a:rPr sz="1800" i="1" spc="-114" dirty="0">
                <a:latin typeface="Trebuchet MS"/>
                <a:cs typeface="Trebuchet MS"/>
              </a:rPr>
              <a:t>the </a:t>
            </a:r>
            <a:r>
              <a:rPr sz="1800" i="1" spc="-70" dirty="0">
                <a:latin typeface="Trebuchet MS"/>
                <a:cs typeface="Trebuchet MS"/>
              </a:rPr>
              <a:t>weakneses </a:t>
            </a:r>
            <a:r>
              <a:rPr sz="1800" i="1" spc="-110" dirty="0">
                <a:latin typeface="Trebuchet MS"/>
                <a:cs typeface="Trebuchet MS"/>
              </a:rPr>
              <a:t>of </a:t>
            </a:r>
            <a:r>
              <a:rPr sz="1800" i="1" spc="-90" dirty="0">
                <a:latin typeface="Trebuchet MS"/>
                <a:cs typeface="Trebuchet MS"/>
              </a:rPr>
              <a:t>your </a:t>
            </a:r>
            <a:r>
              <a:rPr sz="1800" i="1" spc="-100" dirty="0">
                <a:latin typeface="Trebuchet MS"/>
                <a:cs typeface="Trebuchet MS"/>
              </a:rPr>
              <a:t>methods,  </a:t>
            </a:r>
            <a:r>
              <a:rPr sz="1800" i="1" spc="-65" dirty="0">
                <a:latin typeface="Trebuchet MS"/>
                <a:cs typeface="Trebuchet MS"/>
              </a:rPr>
              <a:t>do </a:t>
            </a:r>
            <a:r>
              <a:rPr sz="1800" i="1" spc="-90" dirty="0">
                <a:latin typeface="Trebuchet MS"/>
                <a:cs typeface="Trebuchet MS"/>
              </a:rPr>
              <a:t>not </a:t>
            </a:r>
            <a:r>
              <a:rPr sz="1800" i="1" spc="-85" dirty="0">
                <a:latin typeface="Trebuchet MS"/>
                <a:cs typeface="Trebuchet MS"/>
              </a:rPr>
              <a:t>ignore </a:t>
            </a:r>
            <a:r>
              <a:rPr sz="1800" i="1" spc="-95" dirty="0">
                <a:latin typeface="Trebuchet MS"/>
                <a:cs typeface="Trebuchet MS"/>
              </a:rPr>
              <a:t>(economic) </a:t>
            </a:r>
            <a:r>
              <a:rPr sz="1800" i="1" spc="-145" dirty="0">
                <a:latin typeface="Trebuchet MS"/>
                <a:cs typeface="Trebuchet MS"/>
              </a:rPr>
              <a:t>reality, </a:t>
            </a:r>
            <a:r>
              <a:rPr sz="1800" i="1" spc="-125" dirty="0">
                <a:latin typeface="Trebuchet MS"/>
                <a:cs typeface="Trebuchet MS"/>
              </a:rPr>
              <a:t>identify </a:t>
            </a:r>
            <a:r>
              <a:rPr sz="1800" i="1" spc="-80" dirty="0">
                <a:latin typeface="Trebuchet MS"/>
                <a:cs typeface="Trebuchet MS"/>
              </a:rPr>
              <a:t>promising </a:t>
            </a:r>
            <a:r>
              <a:rPr sz="1800" i="1" spc="-100" dirty="0">
                <a:latin typeface="Trebuchet MS"/>
                <a:cs typeface="Trebuchet MS"/>
              </a:rPr>
              <a:t>directions </a:t>
            </a:r>
            <a:r>
              <a:rPr sz="1800" i="1" spc="-130" dirty="0">
                <a:latin typeface="Trebuchet MS"/>
                <a:cs typeface="Trebuchet MS"/>
              </a:rPr>
              <a:t>for </a:t>
            </a:r>
            <a:r>
              <a:rPr sz="1800" i="1" spc="-125" dirty="0">
                <a:latin typeface="Trebuchet MS"/>
                <a:cs typeface="Trebuchet MS"/>
              </a:rPr>
              <a:t>future</a:t>
            </a:r>
            <a:r>
              <a:rPr sz="1800" i="1" spc="-300" dirty="0">
                <a:latin typeface="Trebuchet MS"/>
                <a:cs typeface="Trebuchet MS"/>
              </a:rPr>
              <a:t> </a:t>
            </a:r>
            <a:r>
              <a:rPr sz="1800" i="1" spc="-80" dirty="0">
                <a:latin typeface="Trebuchet MS"/>
                <a:cs typeface="Trebuchet MS"/>
              </a:rPr>
              <a:t>research</a:t>
            </a:r>
            <a:r>
              <a:rPr sz="1800" spc="-80" dirty="0">
                <a:latin typeface="Carlito"/>
                <a:cs typeface="Carlito"/>
              </a:rPr>
              <a:t>)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5784" y="1557020"/>
            <a:ext cx="848995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100"/>
              </a:spcBef>
              <a:buSzPct val="88888"/>
              <a:buFont typeface="Wingdings"/>
              <a:buChar char=""/>
              <a:tabLst>
                <a:tab pos="287020" algn="l"/>
              </a:tabLst>
            </a:pPr>
            <a:r>
              <a:rPr sz="1800" spc="-5" dirty="0">
                <a:latin typeface="Carlito"/>
                <a:cs typeface="Carlito"/>
              </a:rPr>
              <a:t>Conclusions </a:t>
            </a:r>
            <a:r>
              <a:rPr sz="1800" spc="-75" dirty="0">
                <a:latin typeface="Carlito"/>
                <a:cs typeface="Carlito"/>
              </a:rPr>
              <a:t>(</a:t>
            </a:r>
            <a:r>
              <a:rPr sz="1800" i="1" spc="-75" dirty="0">
                <a:latin typeface="Trebuchet MS"/>
                <a:cs typeface="Trebuchet MS"/>
              </a:rPr>
              <a:t>make </a:t>
            </a:r>
            <a:r>
              <a:rPr sz="1800" i="1" spc="-90" dirty="0">
                <a:latin typeface="Trebuchet MS"/>
                <a:cs typeface="Trebuchet MS"/>
              </a:rPr>
              <a:t>sure </a:t>
            </a:r>
            <a:r>
              <a:rPr sz="1800" i="1" spc="-75" dirty="0">
                <a:latin typeface="Trebuchet MS"/>
                <a:cs typeface="Trebuchet MS"/>
              </a:rPr>
              <a:t>you </a:t>
            </a:r>
            <a:r>
              <a:rPr sz="1800" i="1" spc="-85" dirty="0">
                <a:latin typeface="Trebuchet MS"/>
                <a:cs typeface="Trebuchet MS"/>
              </a:rPr>
              <a:t>are </a:t>
            </a:r>
            <a:r>
              <a:rPr sz="1800" i="1" spc="-95" dirty="0">
                <a:latin typeface="Trebuchet MS"/>
                <a:cs typeface="Trebuchet MS"/>
              </a:rPr>
              <a:t>building </a:t>
            </a:r>
            <a:r>
              <a:rPr sz="1800" i="1" spc="-90" dirty="0">
                <a:latin typeface="Trebuchet MS"/>
                <a:cs typeface="Trebuchet MS"/>
              </a:rPr>
              <a:t>synthesis </a:t>
            </a:r>
            <a:r>
              <a:rPr sz="1800" i="1" spc="-75" dirty="0">
                <a:latin typeface="Trebuchet MS"/>
                <a:cs typeface="Trebuchet MS"/>
              </a:rPr>
              <a:t>above </a:t>
            </a:r>
            <a:r>
              <a:rPr sz="1800" i="1" spc="-90" dirty="0">
                <a:latin typeface="Trebuchet MS"/>
                <a:cs typeface="Trebuchet MS"/>
              </a:rPr>
              <a:t>your </a:t>
            </a:r>
            <a:r>
              <a:rPr sz="1800" i="1" spc="-75" dirty="0">
                <a:latin typeface="Trebuchet MS"/>
                <a:cs typeface="Trebuchet MS"/>
              </a:rPr>
              <a:t>discussion </a:t>
            </a:r>
            <a:r>
              <a:rPr sz="1800" i="1" spc="-55" dirty="0">
                <a:latin typeface="Trebuchet MS"/>
                <a:cs typeface="Trebuchet MS"/>
              </a:rPr>
              <a:t>and </a:t>
            </a:r>
            <a:r>
              <a:rPr sz="1800" i="1" spc="-85" dirty="0">
                <a:latin typeface="Trebuchet MS"/>
                <a:cs typeface="Trebuchet MS"/>
              </a:rPr>
              <a:t>not  </a:t>
            </a:r>
            <a:r>
              <a:rPr sz="1800" i="1" spc="-90" dirty="0">
                <a:latin typeface="Trebuchet MS"/>
                <a:cs typeface="Trebuchet MS"/>
              </a:rPr>
              <a:t>repeating your </a:t>
            </a:r>
            <a:r>
              <a:rPr sz="1800" i="1" spc="-120" dirty="0">
                <a:latin typeface="Trebuchet MS"/>
                <a:cs typeface="Trebuchet MS"/>
              </a:rPr>
              <a:t>results, </a:t>
            </a:r>
            <a:r>
              <a:rPr sz="1800" i="1" spc="-110" dirty="0">
                <a:latin typeface="Trebuchet MS"/>
                <a:cs typeface="Trebuchet MS"/>
              </a:rPr>
              <a:t>clearly </a:t>
            </a:r>
            <a:r>
              <a:rPr sz="1800" i="1" spc="-105" dirty="0">
                <a:latin typeface="Trebuchet MS"/>
                <a:cs typeface="Trebuchet MS"/>
              </a:rPr>
              <a:t>indicate whether </a:t>
            </a:r>
            <a:r>
              <a:rPr sz="1800" i="1" spc="-114" dirty="0">
                <a:latin typeface="Trebuchet MS"/>
                <a:cs typeface="Trebuchet MS"/>
              </a:rPr>
              <a:t>the </a:t>
            </a:r>
            <a:r>
              <a:rPr sz="1800" i="1" spc="-90" dirty="0">
                <a:latin typeface="Trebuchet MS"/>
                <a:cs typeface="Trebuchet MS"/>
              </a:rPr>
              <a:t>research hypothesis </a:t>
            </a:r>
            <a:r>
              <a:rPr sz="1800" i="1" spc="-95" dirty="0">
                <a:latin typeface="Trebuchet MS"/>
                <a:cs typeface="Trebuchet MS"/>
              </a:rPr>
              <a:t>tends </a:t>
            </a:r>
            <a:r>
              <a:rPr sz="1800" i="1" spc="-114" dirty="0">
                <a:latin typeface="Trebuchet MS"/>
                <a:cs typeface="Trebuchet MS"/>
              </a:rPr>
              <a:t>to </a:t>
            </a:r>
            <a:r>
              <a:rPr sz="1800" i="1" spc="-100" dirty="0">
                <a:latin typeface="Trebuchet MS"/>
                <a:cs typeface="Trebuchet MS"/>
              </a:rPr>
              <a:t>be  </a:t>
            </a:r>
            <a:r>
              <a:rPr sz="1800" i="1" spc="-105" dirty="0">
                <a:latin typeface="Trebuchet MS"/>
                <a:cs typeface="Trebuchet MS"/>
              </a:rPr>
              <a:t>confirmed </a:t>
            </a:r>
            <a:r>
              <a:rPr sz="1800" i="1" spc="-90" dirty="0">
                <a:latin typeface="Trebuchet MS"/>
                <a:cs typeface="Trebuchet MS"/>
              </a:rPr>
              <a:t>or not </a:t>
            </a:r>
            <a:r>
              <a:rPr sz="1800" i="1" spc="-55" dirty="0">
                <a:latin typeface="Trebuchet MS"/>
                <a:cs typeface="Trebuchet MS"/>
              </a:rPr>
              <a:t>and </a:t>
            </a:r>
            <a:r>
              <a:rPr sz="1800" i="1" spc="-105" dirty="0">
                <a:latin typeface="Trebuchet MS"/>
                <a:cs typeface="Trebuchet MS"/>
              </a:rPr>
              <a:t>whether </a:t>
            </a:r>
            <a:r>
              <a:rPr sz="1800" i="1" spc="-114" dirty="0">
                <a:latin typeface="Trebuchet MS"/>
                <a:cs typeface="Trebuchet MS"/>
              </a:rPr>
              <a:t>the </a:t>
            </a:r>
            <a:r>
              <a:rPr sz="1800" i="1" spc="-95" dirty="0">
                <a:latin typeface="Trebuchet MS"/>
                <a:cs typeface="Trebuchet MS"/>
              </a:rPr>
              <a:t>concept </a:t>
            </a:r>
            <a:r>
              <a:rPr sz="1800" i="1" spc="-75" dirty="0">
                <a:latin typeface="Trebuchet MS"/>
                <a:cs typeface="Trebuchet MS"/>
              </a:rPr>
              <a:t>seems </a:t>
            </a:r>
            <a:r>
              <a:rPr sz="1800" i="1" spc="-114" dirty="0">
                <a:latin typeface="Trebuchet MS"/>
                <a:cs typeface="Trebuchet MS"/>
              </a:rPr>
              <a:t>to </a:t>
            </a:r>
            <a:r>
              <a:rPr sz="1800" i="1" spc="-95" dirty="0">
                <a:latin typeface="Trebuchet MS"/>
                <a:cs typeface="Trebuchet MS"/>
              </a:rPr>
              <a:t>be </a:t>
            </a:r>
            <a:r>
              <a:rPr sz="1800" i="1" spc="-110" dirty="0">
                <a:latin typeface="Trebuchet MS"/>
                <a:cs typeface="Trebuchet MS"/>
              </a:rPr>
              <a:t>industrially </a:t>
            </a:r>
            <a:r>
              <a:rPr sz="1800" i="1" spc="-80" dirty="0">
                <a:latin typeface="Trebuchet MS"/>
                <a:cs typeface="Trebuchet MS"/>
              </a:rPr>
              <a:t>promising  </a:t>
            </a:r>
            <a:r>
              <a:rPr sz="1800" i="1" spc="-100" dirty="0">
                <a:latin typeface="Trebuchet MS"/>
                <a:cs typeface="Trebuchet MS"/>
              </a:rPr>
              <a:t>(economically </a:t>
            </a:r>
            <a:r>
              <a:rPr sz="1800" i="1" spc="-85" dirty="0">
                <a:latin typeface="Trebuchet MS"/>
                <a:cs typeface="Trebuchet MS"/>
              </a:rPr>
              <a:t>sustainable)</a:t>
            </a:r>
            <a:r>
              <a:rPr sz="1800" spc="-85" dirty="0">
                <a:latin typeface="Carlito"/>
                <a:cs typeface="Carlito"/>
              </a:rPr>
              <a:t>)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162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Carlito</vt:lpstr>
      <vt:lpstr>Trebuchet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Rameshprabu Ramaraj</dc:creator>
  <cp:lastModifiedBy>Rameshprabu Ramaraj</cp:lastModifiedBy>
  <cp:revision>1</cp:revision>
  <dcterms:created xsi:type="dcterms:W3CDTF">2023-11-29T04:47:07Z</dcterms:created>
  <dcterms:modified xsi:type="dcterms:W3CDTF">2023-11-29T04:53:11Z</dcterms:modified>
</cp:coreProperties>
</file>